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63" r:id="rId5"/>
    <p:sldId id="266" r:id="rId6"/>
    <p:sldId id="267" r:id="rId7"/>
    <p:sldId id="264" r:id="rId8"/>
    <p:sldId id="268" r:id="rId9"/>
    <p:sldId id="265" r:id="rId10"/>
    <p:sldId id="270" r:id="rId11"/>
    <p:sldId id="271" r:id="rId12"/>
    <p:sldId id="269" r:id="rId13"/>
    <p:sldId id="274" r:id="rId14"/>
    <p:sldId id="275" r:id="rId15"/>
    <p:sldId id="262" r:id="rId16"/>
    <p:sldId id="261"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6" autoAdjust="0"/>
    <p:restoredTop sz="94689" autoAdjust="0"/>
  </p:normalViewPr>
  <p:slideViewPr>
    <p:cSldViewPr>
      <p:cViewPr varScale="1">
        <p:scale>
          <a:sx n="112" d="100"/>
          <a:sy n="112" d="100"/>
        </p:scale>
        <p:origin x="-157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D16A9-FBC4-4499-9887-47C6604852D9}" type="datetimeFigureOut">
              <a:rPr lang="en-US" smtClean="0"/>
              <a:t>4/5/2011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F19F5-F146-4CEF-8EFE-7B376F504C57}" type="slidenum">
              <a:rPr lang="en-US" smtClean="0"/>
              <a:t>‹#›</a:t>
            </a:fld>
            <a:endParaRPr lang="en-US"/>
          </a:p>
        </p:txBody>
      </p:sp>
    </p:spTree>
    <p:extLst>
      <p:ext uri="{BB962C8B-B14F-4D97-AF65-F5344CB8AC3E}">
        <p14:creationId xmlns:p14="http://schemas.microsoft.com/office/powerpoint/2010/main" val="411149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symptoms</a:t>
            </a:r>
            <a:r>
              <a:rPr lang="en-US" baseline="0" dirty="0" smtClean="0"/>
              <a:t> manifest very differently at different levels of functioning</a:t>
            </a:r>
            <a:endParaRPr lang="en-US" dirty="0"/>
          </a:p>
        </p:txBody>
      </p:sp>
      <p:sp>
        <p:nvSpPr>
          <p:cNvPr id="4" name="Slide Number Placeholder 3"/>
          <p:cNvSpPr>
            <a:spLocks noGrp="1"/>
          </p:cNvSpPr>
          <p:nvPr>
            <p:ph type="sldNum" sz="quarter" idx="10"/>
          </p:nvPr>
        </p:nvSpPr>
        <p:spPr/>
        <p:txBody>
          <a:bodyPr/>
          <a:lstStyle/>
          <a:p>
            <a:fld id="{55BF19F5-F146-4CEF-8EFE-7B376F504C57}" type="slidenum">
              <a:rPr lang="en-US" smtClean="0"/>
              <a:t>4</a:t>
            </a:fld>
            <a:endParaRPr lang="en-US"/>
          </a:p>
        </p:txBody>
      </p:sp>
    </p:spTree>
    <p:extLst>
      <p:ext uri="{BB962C8B-B14F-4D97-AF65-F5344CB8AC3E}">
        <p14:creationId xmlns:p14="http://schemas.microsoft.com/office/powerpoint/2010/main" val="833245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Often</a:t>
            </a:r>
            <a:r>
              <a:rPr lang="en-US" baseline="0" dirty="0" smtClean="0"/>
              <a:t> confused with autism diagnosis</a:t>
            </a:r>
          </a:p>
          <a:p>
            <a:r>
              <a:rPr lang="en-US" baseline="0" dirty="0" smtClean="0"/>
              <a:t>Typically a poorer outcome than autism</a:t>
            </a:r>
          </a:p>
          <a:p>
            <a:endParaRPr lang="en-US" baseline="0" dirty="0" smtClean="0"/>
          </a:p>
          <a:p>
            <a:r>
              <a:rPr lang="en-US" sz="1200" b="1" kern="1200" dirty="0" smtClean="0">
                <a:solidFill>
                  <a:schemeClr val="tx1"/>
                </a:solidFill>
                <a:effectLst/>
                <a:latin typeface="+mn-lt"/>
                <a:ea typeface="+mn-ea"/>
                <a:cs typeface="+mn-cs"/>
              </a:rPr>
              <a:t>Diagnostic criteria for 299.10 Childhood Disintegrative Disorder</a:t>
            </a:r>
            <a:endParaRPr lang="en-US" dirty="0" smtClean="0">
              <a:effectLst/>
            </a:endParaRPr>
          </a:p>
          <a:p>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 Apparently normal development for at least the first 2 years after birth as manifested by the presence of age-appropriate verbal and nonverbal communication, social relationships, play, and adaptive behavior.</a:t>
            </a:r>
            <a:r>
              <a:rPr lang="en-US" sz="1200" i="1" kern="1200" dirty="0" smtClean="0">
                <a:solidFill>
                  <a:schemeClr val="tx1"/>
                </a:solidFill>
                <a:effectLst/>
                <a:latin typeface="+mn-lt"/>
                <a:ea typeface="+mn-ea"/>
                <a:cs typeface="+mn-cs"/>
              </a:rPr>
              <a:t> </a:t>
            </a:r>
            <a:endParaRPr lang="en-US" dirty="0" smtClean="0">
              <a:effectLst/>
            </a:endParaRPr>
          </a:p>
          <a:p>
            <a:r>
              <a:rPr lang="en-US" sz="1200" b="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 Clinically significant loss of previously acquired skills (before age 10 years) in at least two of the following areas: </a:t>
            </a:r>
            <a:endParaRPr lang="en-US" dirty="0" smtClean="0">
              <a:effectLst/>
            </a:endParaRPr>
          </a:p>
          <a:p>
            <a:r>
              <a:rPr lang="en-US" sz="1200" kern="1200" dirty="0" smtClean="0">
                <a:solidFill>
                  <a:schemeClr val="tx1"/>
                </a:solidFill>
                <a:effectLst/>
                <a:latin typeface="+mn-lt"/>
                <a:ea typeface="+mn-ea"/>
                <a:cs typeface="+mn-cs"/>
              </a:rPr>
              <a:t>(1)</a:t>
            </a:r>
            <a:r>
              <a:rPr lang="en-US" sz="1200" b="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expressive or receptive language</a:t>
            </a:r>
            <a:endParaRPr lang="en-US" dirty="0" smtClean="0">
              <a:effectLst/>
            </a:endParaRPr>
          </a:p>
          <a:p>
            <a:r>
              <a:rPr lang="en-US" sz="1200" kern="12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social skills or adaptive behavior</a:t>
            </a:r>
            <a:endParaRPr lang="en-US" dirty="0" smtClean="0">
              <a:effectLst/>
            </a:endParaRPr>
          </a:p>
          <a:p>
            <a:r>
              <a:rPr lang="en-US" sz="120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bowel or bladder control</a:t>
            </a:r>
            <a:endParaRPr lang="en-US" dirty="0" smtClean="0">
              <a:effectLst/>
            </a:endParaRPr>
          </a:p>
          <a:p>
            <a:r>
              <a:rPr lang="en-US" sz="1200" kern="1200" dirty="0" smtClean="0">
                <a:solidFill>
                  <a:schemeClr val="tx1"/>
                </a:solidFill>
                <a:effectLst/>
                <a:latin typeface="+mn-lt"/>
                <a:ea typeface="+mn-ea"/>
                <a:cs typeface="+mn-cs"/>
              </a:rPr>
              <a:t>(4)    play</a:t>
            </a:r>
            <a:endParaRPr lang="en-US" dirty="0" smtClean="0">
              <a:effectLst/>
            </a:endParaRPr>
          </a:p>
          <a:p>
            <a:r>
              <a:rPr lang="en-US" sz="1200" kern="1200" dirty="0" smtClean="0">
                <a:solidFill>
                  <a:schemeClr val="tx1"/>
                </a:solidFill>
                <a:effectLst/>
                <a:latin typeface="+mn-lt"/>
                <a:ea typeface="+mn-ea"/>
                <a:cs typeface="+mn-cs"/>
              </a:rPr>
              <a:t>(5)    motor skills </a:t>
            </a:r>
            <a:endParaRPr lang="en-US" dirty="0" smtClean="0">
              <a:effectLst/>
            </a:endParaRPr>
          </a:p>
          <a:p>
            <a:r>
              <a:rPr lang="en-US" sz="1200" b="1" kern="120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 Abnormalities of functioning in at least two of the following areas: </a:t>
            </a:r>
            <a:endParaRPr lang="en-US" dirty="0" smtClean="0">
              <a:effectLst/>
            </a:endParaRPr>
          </a:p>
          <a:p>
            <a:r>
              <a:rPr lang="en-US" sz="1200" kern="1200" dirty="0" smtClean="0">
                <a:solidFill>
                  <a:schemeClr val="tx1"/>
                </a:solidFill>
                <a:effectLst/>
                <a:latin typeface="+mn-lt"/>
                <a:ea typeface="+mn-ea"/>
                <a:cs typeface="+mn-cs"/>
              </a:rPr>
              <a:t>(1)</a:t>
            </a:r>
            <a:r>
              <a:rPr lang="en-US" sz="1200" b="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qualitative impairment in social interaction (e.g., impairment in nonverbal behaviors, failure to develop peer relationships, lack of social or emotional reciprocity)</a:t>
            </a:r>
            <a:endParaRPr lang="en-US" dirty="0" smtClean="0">
              <a:effectLst/>
            </a:endParaRPr>
          </a:p>
          <a:p>
            <a:r>
              <a:rPr lang="en-US" dirty="0" smtClean="0">
                <a:effectLst/>
              </a:rPr>
              <a:t> </a:t>
            </a:r>
          </a:p>
          <a:p>
            <a:r>
              <a:rPr lang="en-US" sz="1200" kern="12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qualitative impairments in communication (e.g., delay or lack of spoken language, inability to initiate or sustain a conversation, stereotyped and repetitive use of language, lack of varied make-believe play)</a:t>
            </a:r>
            <a:endParaRPr lang="en-US" dirty="0" smtClean="0">
              <a:effectLst/>
            </a:endParaRPr>
          </a:p>
          <a:p>
            <a:r>
              <a:rPr lang="en-US" dirty="0" smtClean="0">
                <a:effectLst/>
              </a:rPr>
              <a:t> </a:t>
            </a:r>
          </a:p>
          <a:p>
            <a:r>
              <a:rPr lang="en-US" sz="120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restricted, repetitive, and stereotyped patterns of behavior, inter­ests, and activities, including motor stereotypies and mannerisms</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b="1" kern="1200" dirty="0" smtClean="0">
                <a:solidFill>
                  <a:schemeClr val="tx1"/>
                </a:solidFill>
                <a:effectLst/>
                <a:latin typeface="+mn-lt"/>
                <a:ea typeface="+mn-ea"/>
                <a:cs typeface="+mn-cs"/>
              </a:rPr>
              <a:t>D.</a:t>
            </a:r>
            <a:r>
              <a:rPr lang="en-US" sz="1200" kern="1200" dirty="0" smtClean="0">
                <a:solidFill>
                  <a:schemeClr val="tx1"/>
                </a:solidFill>
                <a:effectLst/>
                <a:latin typeface="+mn-lt"/>
                <a:ea typeface="+mn-ea"/>
                <a:cs typeface="+mn-cs"/>
              </a:rPr>
              <a:t> The disturbance is not better accounted for by another specific Pervasive Developmental Disorder or by </a:t>
            </a:r>
            <a:r>
              <a:rPr lang="en-US" sz="1200" kern="1200" dirty="0" err="1" smtClean="0">
                <a:solidFill>
                  <a:schemeClr val="tx1"/>
                </a:solidFill>
                <a:effectLst/>
                <a:latin typeface="+mn-lt"/>
                <a:ea typeface="+mn-ea"/>
                <a:cs typeface="+mn-cs"/>
              </a:rPr>
              <a:t>Schizophreni</a:t>
            </a:r>
            <a:endParaRPr lang="en-US" dirty="0" smtClean="0"/>
          </a:p>
          <a:p>
            <a:endParaRPr lang="en-US" baseline="0" dirty="0" smtClean="0"/>
          </a:p>
          <a:p>
            <a:r>
              <a:rPr lang="en-US" baseline="0" dirty="0" smtClean="0"/>
              <a:t>Girls are often misdiagnosed with </a:t>
            </a:r>
            <a:r>
              <a:rPr lang="en-US" baseline="0" dirty="0" err="1" smtClean="0"/>
              <a:t>Rett’s</a:t>
            </a:r>
            <a:r>
              <a:rPr lang="en-US" baseline="0" dirty="0" smtClean="0"/>
              <a:t> – but in CDD the loss stops</a:t>
            </a:r>
          </a:p>
          <a:p>
            <a:endParaRPr lang="en-US" dirty="0"/>
          </a:p>
        </p:txBody>
      </p:sp>
      <p:sp>
        <p:nvSpPr>
          <p:cNvPr id="4" name="Slide Number Placeholder 3"/>
          <p:cNvSpPr>
            <a:spLocks noGrp="1"/>
          </p:cNvSpPr>
          <p:nvPr>
            <p:ph type="sldNum" sz="quarter" idx="10"/>
          </p:nvPr>
        </p:nvSpPr>
        <p:spPr/>
        <p:txBody>
          <a:bodyPr/>
          <a:lstStyle/>
          <a:p>
            <a:fld id="{55BF19F5-F146-4CEF-8EFE-7B376F504C57}" type="slidenum">
              <a:rPr lang="en-US" smtClean="0"/>
              <a:t>15</a:t>
            </a:fld>
            <a:endParaRPr lang="en-US"/>
          </a:p>
        </p:txBody>
      </p:sp>
    </p:spTree>
    <p:extLst>
      <p:ext uri="{BB962C8B-B14F-4D97-AF65-F5344CB8AC3E}">
        <p14:creationId xmlns:p14="http://schemas.microsoft.com/office/powerpoint/2010/main" val="2806017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Slowed growth.</a:t>
            </a:r>
            <a:r>
              <a:rPr lang="en-US" dirty="0" smtClean="0"/>
              <a:t> Brain growth slows after birth. Smaller than normal head size is usually the first sign that a child has </a:t>
            </a:r>
            <a:r>
              <a:rPr lang="en-US" dirty="0" err="1" smtClean="0"/>
              <a:t>Rett</a:t>
            </a:r>
            <a:r>
              <a:rPr lang="en-US" dirty="0" smtClean="0"/>
              <a:t> syndrome. It generally starts to become apparent after 6 months of age. As children with </a:t>
            </a:r>
            <a:r>
              <a:rPr lang="en-US" dirty="0" err="1" smtClean="0"/>
              <a:t>Rett</a:t>
            </a:r>
            <a:r>
              <a:rPr lang="en-US" dirty="0" smtClean="0"/>
              <a:t> syndrome get older, delayed growth in other parts of the body becomes evident.</a:t>
            </a:r>
          </a:p>
          <a:p>
            <a:r>
              <a:rPr lang="en-US" b="1" dirty="0" smtClean="0"/>
              <a:t>Loss of normal movement and coordination.</a:t>
            </a:r>
            <a:r>
              <a:rPr lang="en-US" dirty="0" smtClean="0"/>
              <a:t> The most significant loss of movement skills (motor skills) usually starts between 12 to 18 months of age. The first signs often include a decrease of hand control and a decreasing ability to crawl or walk normally. At first, this loss of abilities occurs rapidly and then continues more gradually.</a:t>
            </a:r>
          </a:p>
          <a:p>
            <a:r>
              <a:rPr lang="en-US" b="1" dirty="0" smtClean="0"/>
              <a:t>Loss of communication and thinking abilities.</a:t>
            </a:r>
            <a:r>
              <a:rPr lang="en-US" dirty="0" smtClean="0"/>
              <a:t> At ages 12 to 18 months, children with </a:t>
            </a:r>
            <a:r>
              <a:rPr lang="en-US" dirty="0" err="1" smtClean="0"/>
              <a:t>Rett</a:t>
            </a:r>
            <a:r>
              <a:rPr lang="en-US" dirty="0" smtClean="0"/>
              <a:t> syndrome typically begin to lose the ability to speak and to communicate in other ways. They may become uninterested in other people, toys and their surroundings. Some children have rapid changes, such as a sudden loss of speech. Over time, most children with </a:t>
            </a:r>
            <a:r>
              <a:rPr lang="en-US" dirty="0" err="1" smtClean="0"/>
              <a:t>Rett</a:t>
            </a:r>
            <a:r>
              <a:rPr lang="en-US" dirty="0" smtClean="0"/>
              <a:t> syndrome gradually regain eye contact and develop nonverbal communication skills.</a:t>
            </a:r>
          </a:p>
          <a:p>
            <a:r>
              <a:rPr lang="en-US" b="1" dirty="0" smtClean="0"/>
              <a:t>Abnormal hand movements.</a:t>
            </a:r>
            <a:r>
              <a:rPr lang="en-US" dirty="0" smtClean="0"/>
              <a:t> As the disease progresses, children with </a:t>
            </a:r>
            <a:r>
              <a:rPr lang="en-US" dirty="0" err="1" smtClean="0"/>
              <a:t>Rett</a:t>
            </a:r>
            <a:r>
              <a:rPr lang="en-US" dirty="0" smtClean="0"/>
              <a:t> syndrome typically develop their own particular hand patterns, which may include hand wringing, squeezing, clapping, tapping or rubbing.</a:t>
            </a:r>
          </a:p>
          <a:p>
            <a:r>
              <a:rPr lang="en-US" b="1" dirty="0" smtClean="0"/>
              <a:t>Unusual eye movements.</a:t>
            </a:r>
            <a:r>
              <a:rPr lang="en-US" dirty="0" smtClean="0"/>
              <a:t> Children with </a:t>
            </a:r>
            <a:r>
              <a:rPr lang="en-US" dirty="0" err="1" smtClean="0"/>
              <a:t>Rett</a:t>
            </a:r>
            <a:r>
              <a:rPr lang="en-US" dirty="0" smtClean="0"/>
              <a:t> syndrome tend to have unusual eye movements, such as blinking or closing one eye at a time.</a:t>
            </a:r>
          </a:p>
          <a:p>
            <a:r>
              <a:rPr lang="en-US" dirty="0" smtClean="0"/>
              <a:t>299.80 </a:t>
            </a:r>
            <a:r>
              <a:rPr lang="en-US" dirty="0" err="1" smtClean="0"/>
              <a:t>Rett's</a:t>
            </a:r>
            <a:r>
              <a:rPr lang="en-US" dirty="0" smtClean="0"/>
              <a:t> Disorder (or </a:t>
            </a:r>
            <a:r>
              <a:rPr lang="en-US" dirty="0" err="1" smtClean="0"/>
              <a:t>Rett</a:t>
            </a:r>
            <a:r>
              <a:rPr lang="en-US" dirty="0" smtClean="0"/>
              <a:t> Syndrome)</a:t>
            </a:r>
          </a:p>
          <a:p>
            <a:r>
              <a:rPr lang="en-US" dirty="0" smtClean="0"/>
              <a:t>A. All of the following:</a:t>
            </a:r>
          </a:p>
          <a:p>
            <a:r>
              <a:rPr lang="en-US" dirty="0" smtClean="0"/>
              <a:t>(1) apparently normal prenatal and perinatal development</a:t>
            </a:r>
          </a:p>
          <a:p>
            <a:r>
              <a:rPr lang="en-US" dirty="0" smtClean="0"/>
              <a:t>(2) apparently normal psychomotor development through the first 5 months after birth</a:t>
            </a:r>
          </a:p>
          <a:p>
            <a:r>
              <a:rPr lang="en-US" dirty="0" smtClean="0"/>
              <a:t>(3) normal head circumference at birth</a:t>
            </a:r>
          </a:p>
          <a:p>
            <a:r>
              <a:rPr lang="en-US" dirty="0" smtClean="0"/>
              <a:t>B. Onset of all of the following after the period of normal development:</a:t>
            </a:r>
          </a:p>
          <a:p>
            <a:r>
              <a:rPr lang="en-US" dirty="0" smtClean="0"/>
              <a:t>(1) deceleration of head growth between ages 5 and 48 months</a:t>
            </a:r>
          </a:p>
          <a:p>
            <a:r>
              <a:rPr lang="en-US" dirty="0" smtClean="0"/>
              <a:t>(2) loss of previously acquired purposeful hand skills between ages 5 and 30 months with the subsequent development of stereotyped hand movements (i.e., hand-wringing or hand washing)</a:t>
            </a:r>
          </a:p>
          <a:p>
            <a:r>
              <a:rPr lang="en-US" dirty="0" smtClean="0"/>
              <a:t>(3) loss of social engagement early in the course (although often social interaction develops later)</a:t>
            </a:r>
          </a:p>
          <a:p>
            <a:r>
              <a:rPr lang="en-US" dirty="0" smtClean="0"/>
              <a:t>(4) appearance of poorly coordinated gait or trunk movements</a:t>
            </a:r>
          </a:p>
          <a:p>
            <a:r>
              <a:rPr lang="en-US" dirty="0" smtClean="0"/>
              <a:t>(5) severely impaired expressive and receptive language development with severe psychomotor retardation</a:t>
            </a:r>
          </a:p>
          <a:p>
            <a:endParaRPr lang="en-US" dirty="0" smtClean="0"/>
          </a:p>
          <a:p>
            <a:endParaRPr lang="en-US" dirty="0" smtClean="0"/>
          </a:p>
          <a:p>
            <a:endParaRPr lang="en-US" dirty="0" smtClean="0"/>
          </a:p>
          <a:p>
            <a:r>
              <a:rPr lang="en-US" b="1" dirty="0" smtClean="0"/>
              <a:t>Breathing problems.</a:t>
            </a:r>
            <a:r>
              <a:rPr lang="en-US" dirty="0" smtClean="0"/>
              <a:t> These include breath-holding (apnea), abnormally rapid breathing (hyperventilation), and forceful exhalation air or saliva. These problems tend to occur during waking hours, but not during sleep.</a:t>
            </a:r>
          </a:p>
          <a:p>
            <a:r>
              <a:rPr lang="en-US" b="1" dirty="0" smtClean="0"/>
              <a:t>Irritability.</a:t>
            </a:r>
            <a:r>
              <a:rPr lang="en-US" dirty="0" smtClean="0"/>
              <a:t> Children with </a:t>
            </a:r>
            <a:r>
              <a:rPr lang="en-US" dirty="0" err="1" smtClean="0"/>
              <a:t>Rett</a:t>
            </a:r>
            <a:r>
              <a:rPr lang="en-US" dirty="0" smtClean="0"/>
              <a:t> syndrome become increasingly agitated and irritable as they get older. Periods of crying or screaming may begin suddenly and last for hours. Children become calmer between the ages of 2 and 10 years old.</a:t>
            </a:r>
          </a:p>
          <a:p>
            <a:r>
              <a:rPr lang="en-US" b="1" dirty="0" smtClean="0"/>
              <a:t>Abnormal behaviors.</a:t>
            </a:r>
            <a:r>
              <a:rPr lang="en-US" dirty="0" smtClean="0"/>
              <a:t> These may include sudden, odd facial expressions and long bouts of laughter, screaming that occurs for no apparent reason, hand licking, and grasping of hair or clothing.</a:t>
            </a:r>
          </a:p>
          <a:p>
            <a:r>
              <a:rPr lang="en-US" b="1" dirty="0" smtClean="0"/>
              <a:t>Seizures.</a:t>
            </a:r>
            <a:r>
              <a:rPr lang="en-US" dirty="0" smtClean="0"/>
              <a:t> Half or more of children who have </a:t>
            </a:r>
            <a:r>
              <a:rPr lang="en-US" dirty="0" err="1" smtClean="0"/>
              <a:t>Rett</a:t>
            </a:r>
            <a:r>
              <a:rPr lang="en-US" dirty="0" smtClean="0"/>
              <a:t> syndrome develop seizures. Symptoms vary from person to person, and they can range from periodic muscle spasms to full-blown epilepsy.</a:t>
            </a:r>
          </a:p>
          <a:p>
            <a:r>
              <a:rPr lang="en-US" b="1" dirty="0" smtClean="0"/>
              <a:t>Abnormal curvature of the spine (scoliosis).</a:t>
            </a:r>
            <a:r>
              <a:rPr lang="en-US" dirty="0" smtClean="0"/>
              <a:t> Scoliosis is common with </a:t>
            </a:r>
            <a:r>
              <a:rPr lang="en-US" dirty="0" err="1" smtClean="0"/>
              <a:t>Rett</a:t>
            </a:r>
            <a:r>
              <a:rPr lang="en-US" dirty="0" smtClean="0"/>
              <a:t> syndrome. It typically begins between 8 and 11 years of age.</a:t>
            </a:r>
          </a:p>
          <a:p>
            <a:r>
              <a:rPr lang="en-US" b="1" dirty="0" smtClean="0"/>
              <a:t>Irregular heartbeat (arrhythmia).</a:t>
            </a:r>
            <a:r>
              <a:rPr lang="en-US" dirty="0" smtClean="0"/>
              <a:t> This is a life-threatening problem for many children and adults with </a:t>
            </a:r>
            <a:r>
              <a:rPr lang="en-US" dirty="0" err="1" smtClean="0"/>
              <a:t>Rett</a:t>
            </a:r>
            <a:r>
              <a:rPr lang="en-US" dirty="0" smtClean="0"/>
              <a:t> syndrome.</a:t>
            </a:r>
          </a:p>
          <a:p>
            <a:r>
              <a:rPr lang="en-US" b="1" dirty="0" smtClean="0"/>
              <a:t>Constipation.</a:t>
            </a:r>
            <a:r>
              <a:rPr lang="en-US" dirty="0" smtClean="0"/>
              <a:t> This is a common problem in people with </a:t>
            </a:r>
            <a:r>
              <a:rPr lang="en-US" dirty="0" err="1" smtClean="0"/>
              <a:t>Rett</a:t>
            </a:r>
            <a:r>
              <a:rPr lang="en-US" dirty="0" smtClean="0"/>
              <a:t> syndrome.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5BF19F5-F146-4CEF-8EFE-7B376F504C57}" type="slidenum">
              <a:rPr lang="en-US" smtClean="0"/>
              <a:t>16</a:t>
            </a:fld>
            <a:endParaRPr lang="en-US"/>
          </a:p>
        </p:txBody>
      </p:sp>
    </p:spTree>
    <p:extLst>
      <p:ext uri="{BB962C8B-B14F-4D97-AF65-F5344CB8AC3E}">
        <p14:creationId xmlns:p14="http://schemas.microsoft.com/office/powerpoint/2010/main" val="129675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9B85A6-282A-4B06-8765-CB9718E9CAE8}" type="datetimeFigureOut">
              <a:rPr lang="en-US" smtClean="0"/>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218224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B85A6-282A-4B06-8765-CB9718E9CAE8}" type="datetimeFigureOut">
              <a:rPr lang="en-US" smtClean="0"/>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133172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B85A6-282A-4B06-8765-CB9718E9CAE8}" type="datetimeFigureOut">
              <a:rPr lang="en-US" smtClean="0"/>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260024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B85A6-282A-4B06-8765-CB9718E9CAE8}" type="datetimeFigureOut">
              <a:rPr lang="en-US" smtClean="0"/>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66613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9B85A6-282A-4B06-8765-CB9718E9CAE8}" type="datetimeFigureOut">
              <a:rPr lang="en-US" smtClean="0"/>
              <a:t>4/5/2011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293526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9B85A6-282A-4B06-8765-CB9718E9CAE8}" type="datetimeFigureOut">
              <a:rPr lang="en-US" smtClean="0"/>
              <a:t>4/5/2011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175516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9B85A6-282A-4B06-8765-CB9718E9CAE8}" type="datetimeFigureOut">
              <a:rPr lang="en-US" smtClean="0"/>
              <a:t>4/5/2011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274235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9B85A6-282A-4B06-8765-CB9718E9CAE8}" type="datetimeFigureOut">
              <a:rPr lang="en-US" smtClean="0"/>
              <a:t>4/5/2011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153343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B85A6-282A-4B06-8765-CB9718E9CAE8}" type="datetimeFigureOut">
              <a:rPr lang="en-US" smtClean="0"/>
              <a:t>4/5/2011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4125517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B85A6-282A-4B06-8765-CB9718E9CAE8}" type="datetimeFigureOut">
              <a:rPr lang="en-US" smtClean="0"/>
              <a:t>4/5/2011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198542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B85A6-282A-4B06-8765-CB9718E9CAE8}" type="datetimeFigureOut">
              <a:rPr lang="en-US" smtClean="0"/>
              <a:t>4/5/2011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7B97D-B594-4703-B225-B13755F9EB16}" type="slidenum">
              <a:rPr lang="en-US" smtClean="0"/>
              <a:t>‹#›</a:t>
            </a:fld>
            <a:endParaRPr lang="en-US"/>
          </a:p>
        </p:txBody>
      </p:sp>
    </p:spTree>
    <p:extLst>
      <p:ext uri="{BB962C8B-B14F-4D97-AF65-F5344CB8AC3E}">
        <p14:creationId xmlns:p14="http://schemas.microsoft.com/office/powerpoint/2010/main" val="81382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B85A6-282A-4B06-8765-CB9718E9CAE8}" type="datetimeFigureOut">
              <a:rPr lang="en-US" smtClean="0"/>
              <a:t>4/5/2011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7B97D-B594-4703-B225-B13755F9EB16}" type="slidenum">
              <a:rPr lang="en-US" smtClean="0"/>
              <a:t>‹#›</a:t>
            </a:fld>
            <a:endParaRPr lang="en-US"/>
          </a:p>
        </p:txBody>
      </p:sp>
    </p:spTree>
    <p:extLst>
      <p:ext uri="{BB962C8B-B14F-4D97-AF65-F5344CB8AC3E}">
        <p14:creationId xmlns:p14="http://schemas.microsoft.com/office/powerpoint/2010/main" val="1376778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Autism Across the Spectrum</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962400"/>
            <a:ext cx="1057275" cy="165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0798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Rigidity/Insistence on routines</a:t>
            </a:r>
            <a:endParaRPr lang="en-US" dirty="0"/>
          </a:p>
        </p:txBody>
      </p:sp>
      <p:sp>
        <p:nvSpPr>
          <p:cNvPr id="3" name="Content Placeholder 2"/>
          <p:cNvSpPr>
            <a:spLocks noGrp="1"/>
          </p:cNvSpPr>
          <p:nvPr>
            <p:ph idx="1"/>
          </p:nvPr>
        </p:nvSpPr>
        <p:spPr/>
        <p:txBody>
          <a:bodyPr/>
          <a:lstStyle/>
          <a:p>
            <a:r>
              <a:rPr lang="en-US" dirty="0" smtClean="0"/>
              <a:t>Becomes very upset if schedule changes</a:t>
            </a:r>
          </a:p>
          <a:p>
            <a:r>
              <a:rPr lang="en-US" dirty="0" smtClean="0"/>
              <a:t>Difficulty coping with disruptions in expectations</a:t>
            </a:r>
          </a:p>
          <a:p>
            <a:r>
              <a:rPr lang="en-US" dirty="0" smtClean="0"/>
              <a:t>Insistence on maintaining sameness in home or elsewhere</a:t>
            </a:r>
          </a:p>
          <a:p>
            <a:r>
              <a:rPr lang="en-US" dirty="0" smtClean="0"/>
              <a:t>Resists new or unfamiliar clothing, food, toys, etc.</a:t>
            </a:r>
          </a:p>
        </p:txBody>
      </p:sp>
    </p:spTree>
    <p:extLst>
      <p:ext uri="{BB962C8B-B14F-4D97-AF65-F5344CB8AC3E}">
        <p14:creationId xmlns:p14="http://schemas.microsoft.com/office/powerpoint/2010/main" val="2079376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Nonverbal communication</a:t>
            </a:r>
            <a:endParaRPr lang="en-US" dirty="0"/>
          </a:p>
        </p:txBody>
      </p:sp>
      <p:sp>
        <p:nvSpPr>
          <p:cNvPr id="3" name="Content Placeholder 2"/>
          <p:cNvSpPr>
            <a:spLocks noGrp="1"/>
          </p:cNvSpPr>
          <p:nvPr>
            <p:ph idx="1"/>
          </p:nvPr>
        </p:nvSpPr>
        <p:spPr/>
        <p:txBody>
          <a:bodyPr/>
          <a:lstStyle/>
          <a:p>
            <a:r>
              <a:rPr lang="en-US" dirty="0" smtClean="0"/>
              <a:t>Manipulates caregivers hand or arm to indicate wants</a:t>
            </a:r>
          </a:p>
          <a:p>
            <a:r>
              <a:rPr lang="en-US" dirty="0" smtClean="0"/>
              <a:t>Does not use facial expression to communicate</a:t>
            </a:r>
          </a:p>
          <a:p>
            <a:r>
              <a:rPr lang="en-US" dirty="0" smtClean="0"/>
              <a:t>Lack of appropriate gestures</a:t>
            </a:r>
          </a:p>
          <a:p>
            <a:r>
              <a:rPr lang="en-US" dirty="0" smtClean="0"/>
              <a:t>Does not change posture or body orientation in order to communicate</a:t>
            </a:r>
            <a:endParaRPr lang="en-US" dirty="0"/>
          </a:p>
        </p:txBody>
      </p:sp>
    </p:spTree>
    <p:extLst>
      <p:ext uri="{BB962C8B-B14F-4D97-AF65-F5344CB8AC3E}">
        <p14:creationId xmlns:p14="http://schemas.microsoft.com/office/powerpoint/2010/main" val="4056504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Communication</a:t>
            </a:r>
            <a:endParaRPr lang="en-US" dirty="0"/>
          </a:p>
        </p:txBody>
      </p:sp>
      <p:sp>
        <p:nvSpPr>
          <p:cNvPr id="3" name="Content Placeholder 2"/>
          <p:cNvSpPr>
            <a:spLocks noGrp="1"/>
          </p:cNvSpPr>
          <p:nvPr>
            <p:ph idx="1"/>
          </p:nvPr>
        </p:nvSpPr>
        <p:spPr/>
        <p:txBody>
          <a:bodyPr/>
          <a:lstStyle/>
          <a:p>
            <a:r>
              <a:rPr lang="en-US" dirty="0" smtClean="0"/>
              <a:t>Lack of verbal communication</a:t>
            </a:r>
          </a:p>
          <a:p>
            <a:r>
              <a:rPr lang="en-US" dirty="0" smtClean="0"/>
              <a:t>Limited vocabulary or language production</a:t>
            </a:r>
          </a:p>
          <a:p>
            <a:r>
              <a:rPr lang="en-US" dirty="0" smtClean="0"/>
              <a:t>Rigid or repetitive language</a:t>
            </a:r>
          </a:p>
          <a:p>
            <a:r>
              <a:rPr lang="en-US" dirty="0" smtClean="0"/>
              <a:t>Speaking like a “little professor”</a:t>
            </a:r>
          </a:p>
          <a:p>
            <a:r>
              <a:rPr lang="en-US" dirty="0" smtClean="0"/>
              <a:t>Unusual intonation or rhythm</a:t>
            </a:r>
          </a:p>
          <a:p>
            <a:r>
              <a:rPr lang="en-US" dirty="0" smtClean="0"/>
              <a:t>Overly scripted language or conversation</a:t>
            </a:r>
          </a:p>
          <a:p>
            <a:r>
              <a:rPr lang="en-US" dirty="0" smtClean="0"/>
              <a:t>Difficulty following the rules of conversation</a:t>
            </a:r>
          </a:p>
          <a:p>
            <a:endParaRPr lang="en-US" dirty="0" smtClean="0"/>
          </a:p>
          <a:p>
            <a:endParaRPr lang="en-US" dirty="0"/>
          </a:p>
        </p:txBody>
      </p:sp>
    </p:spTree>
    <p:extLst>
      <p:ext uri="{BB962C8B-B14F-4D97-AF65-F5344CB8AC3E}">
        <p14:creationId xmlns:p14="http://schemas.microsoft.com/office/powerpoint/2010/main" val="4125615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Unusual Reactions to Sensory Input</a:t>
            </a:r>
            <a:endParaRPr lang="en-US" dirty="0"/>
          </a:p>
        </p:txBody>
      </p:sp>
      <p:sp>
        <p:nvSpPr>
          <p:cNvPr id="3" name="Content Placeholder 2"/>
          <p:cNvSpPr>
            <a:spLocks noGrp="1"/>
          </p:cNvSpPr>
          <p:nvPr>
            <p:ph idx="1"/>
          </p:nvPr>
        </p:nvSpPr>
        <p:spPr/>
        <p:txBody>
          <a:bodyPr/>
          <a:lstStyle/>
          <a:p>
            <a:r>
              <a:rPr lang="en-US" dirty="0" smtClean="0"/>
              <a:t>Avoids specific sounds, sights, tastes, sensations</a:t>
            </a:r>
          </a:p>
          <a:p>
            <a:r>
              <a:rPr lang="en-US" dirty="0" smtClean="0"/>
              <a:t>Craves or seeks out sensory input</a:t>
            </a:r>
          </a:p>
          <a:p>
            <a:r>
              <a:rPr lang="en-US" dirty="0" smtClean="0"/>
              <a:t>Difficulty “screening out” sensory information</a:t>
            </a:r>
          </a:p>
          <a:p>
            <a:endParaRPr lang="en-US" dirty="0"/>
          </a:p>
        </p:txBody>
      </p:sp>
    </p:spTree>
    <p:extLst>
      <p:ext uri="{BB962C8B-B14F-4D97-AF65-F5344CB8AC3E}">
        <p14:creationId xmlns:p14="http://schemas.microsoft.com/office/powerpoint/2010/main" val="2992460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Melt downs and adverse behaviors</a:t>
            </a:r>
            <a:endParaRPr lang="en-US" dirty="0"/>
          </a:p>
        </p:txBody>
      </p:sp>
      <p:sp>
        <p:nvSpPr>
          <p:cNvPr id="3" name="Content Placeholder 2"/>
          <p:cNvSpPr>
            <a:spLocks noGrp="1"/>
          </p:cNvSpPr>
          <p:nvPr>
            <p:ph idx="1"/>
          </p:nvPr>
        </p:nvSpPr>
        <p:spPr/>
        <p:txBody>
          <a:bodyPr/>
          <a:lstStyle/>
          <a:p>
            <a:r>
              <a:rPr lang="en-US" dirty="0" smtClean="0"/>
              <a:t>may have no apparent trigger</a:t>
            </a:r>
          </a:p>
          <a:p>
            <a:r>
              <a:rPr lang="en-US" dirty="0" smtClean="0"/>
              <a:t>Much more intense and/or prolonged than would be expected for age.</a:t>
            </a:r>
          </a:p>
          <a:p>
            <a:r>
              <a:rPr lang="en-US" dirty="0" smtClean="0"/>
              <a:t>May involve a prolonged “cooling off” period</a:t>
            </a:r>
          </a:p>
          <a:p>
            <a:r>
              <a:rPr lang="en-US" dirty="0" smtClean="0"/>
              <a:t>May involve aggression or </a:t>
            </a:r>
            <a:r>
              <a:rPr lang="en-US" smtClean="0"/>
              <a:t>self injury</a:t>
            </a:r>
            <a:endParaRPr lang="en-US" dirty="0" smtClean="0"/>
          </a:p>
        </p:txBody>
      </p:sp>
    </p:spTree>
    <p:extLst>
      <p:ext uri="{BB962C8B-B14F-4D97-AF65-F5344CB8AC3E}">
        <p14:creationId xmlns:p14="http://schemas.microsoft.com/office/powerpoint/2010/main" val="54363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Childhood Disintegrative Disorder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Normal development for at least two years followed by loss of skills in at least two areas</a:t>
            </a:r>
          </a:p>
          <a:p>
            <a:endParaRPr lang="en-US" dirty="0"/>
          </a:p>
          <a:p>
            <a:pPr lvl="1"/>
            <a:r>
              <a:rPr lang="en-US" dirty="0" smtClean="0"/>
              <a:t>receptive language skills (language understanding) </a:t>
            </a:r>
          </a:p>
          <a:p>
            <a:pPr lvl="1"/>
            <a:r>
              <a:rPr lang="en-US" dirty="0" smtClean="0"/>
              <a:t>expressive language skills (spoken language) </a:t>
            </a:r>
          </a:p>
          <a:p>
            <a:pPr lvl="1"/>
            <a:r>
              <a:rPr lang="en-US" dirty="0" smtClean="0"/>
              <a:t>social or self-help skills </a:t>
            </a:r>
          </a:p>
          <a:p>
            <a:pPr lvl="1"/>
            <a:r>
              <a:rPr lang="en-US" dirty="0" smtClean="0"/>
              <a:t>play with peers </a:t>
            </a:r>
          </a:p>
          <a:p>
            <a:pPr lvl="1"/>
            <a:r>
              <a:rPr lang="en-US" dirty="0" smtClean="0"/>
              <a:t>motor skills </a:t>
            </a:r>
          </a:p>
          <a:p>
            <a:pPr lvl="1"/>
            <a:r>
              <a:rPr lang="en-US" dirty="0" smtClean="0"/>
              <a:t>bowel or bladder control, if previously established </a:t>
            </a: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259017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Rett’s</a:t>
            </a:r>
            <a:r>
              <a:rPr lang="en-US" dirty="0" smtClean="0"/>
              <a:t> Disorder</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Slowed growth.</a:t>
            </a:r>
            <a:r>
              <a:rPr lang="en-US" dirty="0" smtClean="0"/>
              <a:t> </a:t>
            </a:r>
          </a:p>
          <a:p>
            <a:r>
              <a:rPr lang="en-US" b="1" dirty="0" smtClean="0"/>
              <a:t>Loss of normal movement and coordination</a:t>
            </a:r>
          </a:p>
          <a:p>
            <a:r>
              <a:rPr lang="en-US" b="1" dirty="0" smtClean="0"/>
              <a:t>Loss of communication</a:t>
            </a:r>
            <a:r>
              <a:rPr lang="en-US" dirty="0" smtClean="0"/>
              <a:t>.</a:t>
            </a:r>
          </a:p>
          <a:p>
            <a:r>
              <a:rPr lang="en-US" b="1" dirty="0" smtClean="0"/>
              <a:t>Abnormal hand movements.</a:t>
            </a:r>
            <a:r>
              <a:rPr lang="en-US" dirty="0" smtClean="0"/>
              <a:t> </a:t>
            </a:r>
          </a:p>
          <a:p>
            <a:r>
              <a:rPr lang="en-US" b="1" dirty="0" smtClean="0"/>
              <a:t>Unusual eye movements.</a:t>
            </a:r>
          </a:p>
          <a:p>
            <a:r>
              <a:rPr lang="en-US" b="1" dirty="0" smtClean="0"/>
              <a:t>Breathing problems.</a:t>
            </a:r>
            <a:r>
              <a:rPr lang="en-US" dirty="0" smtClean="0"/>
              <a:t> </a:t>
            </a:r>
            <a:endParaRPr lang="en-US" b="1" dirty="0"/>
          </a:p>
          <a:p>
            <a:r>
              <a:rPr lang="en-US" b="1" dirty="0" smtClean="0"/>
              <a:t>Irritability.</a:t>
            </a:r>
            <a:r>
              <a:rPr lang="en-US" dirty="0" smtClean="0"/>
              <a:t> </a:t>
            </a:r>
          </a:p>
          <a:p>
            <a:r>
              <a:rPr lang="en-US" b="1" dirty="0" smtClean="0"/>
              <a:t>Abnormal behaviors.</a:t>
            </a:r>
            <a:r>
              <a:rPr lang="en-US" dirty="0" smtClean="0"/>
              <a:t> </a:t>
            </a:r>
          </a:p>
          <a:p>
            <a:r>
              <a:rPr lang="en-US" b="1" dirty="0" smtClean="0"/>
              <a:t>Seizures.</a:t>
            </a:r>
            <a:r>
              <a:rPr lang="en-US" dirty="0" smtClean="0"/>
              <a:t> </a:t>
            </a:r>
          </a:p>
          <a:p>
            <a:r>
              <a:rPr lang="en-US" b="1" dirty="0" smtClean="0"/>
              <a:t>Irregular heartbeat (arrhythmia).</a:t>
            </a:r>
            <a:r>
              <a:rPr lang="en-US" dirty="0" smtClean="0"/>
              <a:t> </a:t>
            </a:r>
          </a:p>
          <a:p>
            <a:endParaRPr lang="en-US" dirty="0"/>
          </a:p>
        </p:txBody>
      </p:sp>
    </p:spTree>
    <p:extLst>
      <p:ext uri="{BB962C8B-B14F-4D97-AF65-F5344CB8AC3E}">
        <p14:creationId xmlns:p14="http://schemas.microsoft.com/office/powerpoint/2010/main" val="1144326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a diagnosis</a:t>
            </a:r>
            <a:endParaRPr lang="en-US" dirty="0"/>
          </a:p>
        </p:txBody>
      </p:sp>
      <p:sp>
        <p:nvSpPr>
          <p:cNvPr id="3" name="Content Placeholder 2"/>
          <p:cNvSpPr>
            <a:spLocks noGrp="1"/>
          </p:cNvSpPr>
          <p:nvPr>
            <p:ph idx="1"/>
          </p:nvPr>
        </p:nvSpPr>
        <p:spPr/>
        <p:txBody>
          <a:bodyPr/>
          <a:lstStyle/>
          <a:p>
            <a:r>
              <a:rPr lang="en-US" dirty="0" smtClean="0"/>
              <a:t>Find a professional familiar with autism spectrum disorders</a:t>
            </a:r>
          </a:p>
          <a:p>
            <a:r>
              <a:rPr lang="en-US" dirty="0" smtClean="0"/>
              <a:t>Write down all concerns</a:t>
            </a:r>
          </a:p>
          <a:p>
            <a:r>
              <a:rPr lang="en-US" dirty="0" smtClean="0"/>
              <a:t>Consider behaviors in multiple environments</a:t>
            </a:r>
          </a:p>
          <a:p>
            <a:r>
              <a:rPr lang="en-US" dirty="0" smtClean="0"/>
              <a:t>Ask opinions of teachers, friends, and other persons familiar with your child</a:t>
            </a:r>
          </a:p>
        </p:txBody>
      </p:sp>
    </p:spTree>
    <p:extLst>
      <p:ext uri="{BB962C8B-B14F-4D97-AF65-F5344CB8AC3E}">
        <p14:creationId xmlns:p14="http://schemas.microsoft.com/office/powerpoint/2010/main" val="437474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a:t>
            </a:r>
            <a:endParaRPr lang="en-US" dirty="0"/>
          </a:p>
        </p:txBody>
      </p:sp>
      <p:sp>
        <p:nvSpPr>
          <p:cNvPr id="3" name="Content Placeholder 2"/>
          <p:cNvSpPr>
            <a:spLocks noGrp="1"/>
          </p:cNvSpPr>
          <p:nvPr>
            <p:ph idx="1"/>
          </p:nvPr>
        </p:nvSpPr>
        <p:spPr/>
        <p:txBody>
          <a:bodyPr/>
          <a:lstStyle/>
          <a:p>
            <a:r>
              <a:rPr lang="en-US" dirty="0" smtClean="0"/>
              <a:t>Explore treatment options</a:t>
            </a:r>
          </a:p>
          <a:p>
            <a:pPr lvl="1"/>
            <a:r>
              <a:rPr lang="en-US" dirty="0" smtClean="0"/>
              <a:t>ABA therapy</a:t>
            </a:r>
          </a:p>
          <a:p>
            <a:pPr lvl="1"/>
            <a:r>
              <a:rPr lang="en-US" dirty="0" smtClean="0"/>
              <a:t>Play based therapy</a:t>
            </a:r>
          </a:p>
          <a:p>
            <a:pPr lvl="1"/>
            <a:r>
              <a:rPr lang="en-US" dirty="0" smtClean="0"/>
              <a:t>Occupational therapy</a:t>
            </a:r>
          </a:p>
          <a:p>
            <a:pPr lvl="1"/>
            <a:r>
              <a:rPr lang="en-US" dirty="0" smtClean="0"/>
              <a:t>Speech therapy</a:t>
            </a:r>
          </a:p>
          <a:p>
            <a:pPr lvl="1"/>
            <a:r>
              <a:rPr lang="en-US" dirty="0" smtClean="0"/>
              <a:t>Horse/music/dance</a:t>
            </a:r>
          </a:p>
          <a:p>
            <a:pPr lvl="1"/>
            <a:r>
              <a:rPr lang="en-US" dirty="0" smtClean="0"/>
              <a:t>Biomedical interventions</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375354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approach is right for my child?</a:t>
            </a:r>
            <a:endParaRPr lang="en-US" dirty="0"/>
          </a:p>
        </p:txBody>
      </p:sp>
      <p:sp>
        <p:nvSpPr>
          <p:cNvPr id="3" name="Content Placeholder 2"/>
          <p:cNvSpPr>
            <a:spLocks noGrp="1"/>
          </p:cNvSpPr>
          <p:nvPr>
            <p:ph idx="1"/>
          </p:nvPr>
        </p:nvSpPr>
        <p:spPr/>
        <p:txBody>
          <a:bodyPr/>
          <a:lstStyle/>
          <a:p>
            <a:r>
              <a:rPr lang="en-US" dirty="0" smtClean="0"/>
              <a:t>Consider the needs and limits of all family members</a:t>
            </a:r>
          </a:p>
          <a:p>
            <a:r>
              <a:rPr lang="en-US" dirty="0" smtClean="0"/>
              <a:t>Think about the learning style and interests of the child</a:t>
            </a:r>
          </a:p>
          <a:p>
            <a:r>
              <a:rPr lang="en-US" dirty="0" smtClean="0"/>
              <a:t>Evaluate financial, temporal, and emotional resources.</a:t>
            </a:r>
          </a:p>
        </p:txBody>
      </p:sp>
    </p:spTree>
    <p:extLst>
      <p:ext uri="{BB962C8B-B14F-4D97-AF65-F5344CB8AC3E}">
        <p14:creationId xmlns:p14="http://schemas.microsoft.com/office/powerpoint/2010/main" val="249652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Autism</a:t>
            </a:r>
            <a:endParaRPr lang="en-US" dirty="0"/>
          </a:p>
        </p:txBody>
      </p:sp>
      <p:sp>
        <p:nvSpPr>
          <p:cNvPr id="3" name="Content Placeholder 2"/>
          <p:cNvSpPr>
            <a:spLocks noGrp="1"/>
          </p:cNvSpPr>
          <p:nvPr>
            <p:ph idx="1"/>
          </p:nvPr>
        </p:nvSpPr>
        <p:spPr/>
        <p:txBody>
          <a:bodyPr/>
          <a:lstStyle/>
          <a:p>
            <a:r>
              <a:rPr lang="en-US" dirty="0" smtClean="0"/>
              <a:t>Pervasive </a:t>
            </a:r>
            <a:r>
              <a:rPr lang="en-US" dirty="0" smtClean="0"/>
              <a:t>developmental </a:t>
            </a:r>
            <a:r>
              <a:rPr lang="en-US" dirty="0" smtClean="0"/>
              <a:t>disorder</a:t>
            </a:r>
          </a:p>
          <a:p>
            <a:r>
              <a:rPr lang="en-US" dirty="0" smtClean="0"/>
              <a:t>Symptoms typically appear before the age of three</a:t>
            </a:r>
          </a:p>
          <a:p>
            <a:r>
              <a:rPr lang="en-US" dirty="0" smtClean="0"/>
              <a:t>Affects communication, social interaction, and daily living skills.</a:t>
            </a:r>
            <a:endParaRPr lang="en-US" dirty="0"/>
          </a:p>
        </p:txBody>
      </p:sp>
    </p:spTree>
    <p:extLst>
      <p:ext uri="{BB962C8B-B14F-4D97-AF65-F5344CB8AC3E}">
        <p14:creationId xmlns:p14="http://schemas.microsoft.com/office/powerpoint/2010/main" val="83261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autism spectrum includes 5 diagnoses</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C:\Users\Mike\Desktop\clip art\Autism-Spectrum-Disor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387" y="1990725"/>
            <a:ext cx="5229225"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971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Autism/Asperger’s</a:t>
            </a:r>
            <a:endParaRPr lang="en-US" dirty="0"/>
          </a:p>
        </p:txBody>
      </p:sp>
      <p:sp>
        <p:nvSpPr>
          <p:cNvPr id="3" name="Content Placeholder 2"/>
          <p:cNvSpPr>
            <a:spLocks noGrp="1"/>
          </p:cNvSpPr>
          <p:nvPr>
            <p:ph idx="1"/>
          </p:nvPr>
        </p:nvSpPr>
        <p:spPr/>
        <p:txBody>
          <a:bodyPr/>
          <a:lstStyle/>
          <a:p>
            <a:r>
              <a:rPr lang="en-US" dirty="0" smtClean="0"/>
              <a:t>Difficulties with social interaction </a:t>
            </a:r>
          </a:p>
          <a:p>
            <a:r>
              <a:rPr lang="en-US" dirty="0" smtClean="0"/>
              <a:t>Repetitive behaviors or narrow, obsessive interests </a:t>
            </a:r>
          </a:p>
          <a:p>
            <a:r>
              <a:rPr lang="en-US" dirty="0" smtClean="0"/>
              <a:t>Problems with verbal and nonverbal communication.</a:t>
            </a:r>
            <a:endParaRPr lang="en-US" dirty="0"/>
          </a:p>
        </p:txBody>
      </p:sp>
    </p:spTree>
    <p:extLst>
      <p:ext uri="{BB962C8B-B14F-4D97-AF65-F5344CB8AC3E}">
        <p14:creationId xmlns:p14="http://schemas.microsoft.com/office/powerpoint/2010/main" val="2724316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Asperger Syndrome</a:t>
            </a:r>
            <a:endParaRPr lang="en-US" dirty="0"/>
          </a:p>
        </p:txBody>
      </p:sp>
      <p:sp>
        <p:nvSpPr>
          <p:cNvPr id="3" name="Content Placeholder 2"/>
          <p:cNvSpPr>
            <a:spLocks noGrp="1"/>
          </p:cNvSpPr>
          <p:nvPr>
            <p:ph idx="1"/>
          </p:nvPr>
        </p:nvSpPr>
        <p:spPr/>
        <p:txBody>
          <a:bodyPr>
            <a:normAutofit fontScale="92500"/>
          </a:bodyPr>
          <a:lstStyle/>
          <a:p>
            <a:r>
              <a:rPr lang="en-US" dirty="0" smtClean="0"/>
              <a:t>Currently, meets </a:t>
            </a:r>
            <a:r>
              <a:rPr lang="en-US" dirty="0" smtClean="0"/>
              <a:t>criteria </a:t>
            </a:r>
            <a:r>
              <a:rPr lang="en-US" dirty="0" smtClean="0"/>
              <a:t>for autism except that there is no language delay</a:t>
            </a:r>
          </a:p>
          <a:p>
            <a:r>
              <a:rPr lang="en-US" dirty="0" smtClean="0"/>
              <a:t>No clinically significant delay in the development of language or adaptive behaviors</a:t>
            </a:r>
          </a:p>
          <a:p>
            <a:r>
              <a:rPr lang="en-US" dirty="0" smtClean="0"/>
              <a:t>Average or above average intelligence</a:t>
            </a:r>
          </a:p>
          <a:p>
            <a:endParaRPr lang="en-US" dirty="0" smtClean="0"/>
          </a:p>
          <a:p>
            <a:r>
              <a:rPr lang="en-US" dirty="0" smtClean="0"/>
              <a:t>Controversial, as there is no way to distinguish Asperger Syndrome from high functioning autism</a:t>
            </a:r>
            <a:endParaRPr lang="en-US" dirty="0"/>
          </a:p>
        </p:txBody>
      </p:sp>
    </p:spTree>
    <p:extLst>
      <p:ext uri="{BB962C8B-B14F-4D97-AF65-F5344CB8AC3E}">
        <p14:creationId xmlns:p14="http://schemas.microsoft.com/office/powerpoint/2010/main" val="1556896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Pervasive Developmental Disorder – NOS</a:t>
            </a:r>
            <a:endParaRPr lang="en-US" dirty="0"/>
          </a:p>
        </p:txBody>
      </p:sp>
      <p:sp>
        <p:nvSpPr>
          <p:cNvPr id="3" name="Content Placeholder 2"/>
          <p:cNvSpPr>
            <a:spLocks noGrp="1"/>
          </p:cNvSpPr>
          <p:nvPr>
            <p:ph idx="1"/>
          </p:nvPr>
        </p:nvSpPr>
        <p:spPr/>
        <p:txBody>
          <a:bodyPr/>
          <a:lstStyle/>
          <a:p>
            <a:r>
              <a:rPr lang="en-US" dirty="0" smtClean="0"/>
              <a:t>“atypical autism”</a:t>
            </a:r>
          </a:p>
          <a:p>
            <a:r>
              <a:rPr lang="en-US" dirty="0" smtClean="0"/>
              <a:t>Meets most but not all of the criteria for autism</a:t>
            </a:r>
          </a:p>
        </p:txBody>
      </p:sp>
    </p:spTree>
    <p:extLst>
      <p:ext uri="{BB962C8B-B14F-4D97-AF65-F5344CB8AC3E}">
        <p14:creationId xmlns:p14="http://schemas.microsoft.com/office/powerpoint/2010/main" val="3918695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 with social interaction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Lack of social reciprocity</a:t>
            </a:r>
          </a:p>
          <a:p>
            <a:pPr lvl="1"/>
            <a:r>
              <a:rPr lang="en-US" dirty="0" smtClean="0"/>
              <a:t>Does not appear to notice or appear to be interested others</a:t>
            </a:r>
          </a:p>
          <a:p>
            <a:pPr lvl="1"/>
            <a:r>
              <a:rPr lang="en-US" dirty="0" smtClean="0"/>
              <a:t>Avoids eye contact</a:t>
            </a:r>
          </a:p>
          <a:p>
            <a:pPr lvl="1"/>
            <a:r>
              <a:rPr lang="en-US" dirty="0" smtClean="0"/>
              <a:t>-Does not use eye gaze, posture, gestures, </a:t>
            </a:r>
            <a:r>
              <a:rPr lang="en-US" dirty="0" err="1" smtClean="0"/>
              <a:t>etc</a:t>
            </a:r>
            <a:r>
              <a:rPr lang="en-US" dirty="0" smtClean="0"/>
              <a:t> to regulate a social interaction</a:t>
            </a:r>
          </a:p>
          <a:p>
            <a:pPr lvl="1"/>
            <a:r>
              <a:rPr lang="en-US" dirty="0" smtClean="0"/>
              <a:t>-Does not spontaneously share interests, enjoyments, experiences</a:t>
            </a:r>
          </a:p>
          <a:p>
            <a:pPr lvl="1"/>
            <a:r>
              <a:rPr lang="en-US" dirty="0" smtClean="0"/>
              <a:t>Appears interested in others but does not seem to know how to interact (active but odd)</a:t>
            </a:r>
          </a:p>
          <a:p>
            <a:pPr lvl="1"/>
            <a:r>
              <a:rPr lang="en-US" dirty="0" smtClean="0"/>
              <a:t>Does not appear interested in the interests and experiences of others</a:t>
            </a:r>
          </a:p>
          <a:p>
            <a:pPr lvl="1"/>
            <a:r>
              <a:rPr lang="en-US" dirty="0" smtClean="0"/>
              <a:t>-Misinterprets social situations</a:t>
            </a:r>
          </a:p>
          <a:p>
            <a:pPr lvl="1"/>
            <a:endParaRPr lang="en-US" dirty="0" smtClean="0"/>
          </a:p>
        </p:txBody>
      </p:sp>
    </p:spTree>
    <p:extLst>
      <p:ext uri="{BB962C8B-B14F-4D97-AF65-F5344CB8AC3E}">
        <p14:creationId xmlns:p14="http://schemas.microsoft.com/office/powerpoint/2010/main" val="2690419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Obsessive Interests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Highly attached to an object or group of objects</a:t>
            </a:r>
          </a:p>
          <a:p>
            <a:r>
              <a:rPr lang="en-US" dirty="0" smtClean="0"/>
              <a:t>Get “stuck” on a topic of interest</a:t>
            </a:r>
          </a:p>
          <a:p>
            <a:r>
              <a:rPr lang="en-US" dirty="0" smtClean="0"/>
              <a:t>Talk incessantly about a subject</a:t>
            </a:r>
          </a:p>
          <a:p>
            <a:r>
              <a:rPr lang="en-US" dirty="0" smtClean="0"/>
              <a:t>Seeking out items of interest with little regard to danger</a:t>
            </a:r>
          </a:p>
          <a:p>
            <a:r>
              <a:rPr lang="en-US" dirty="0" smtClean="0"/>
              <a:t>Tantrums or distressed behavior if item of interest is not available.</a:t>
            </a:r>
          </a:p>
          <a:p>
            <a:r>
              <a:rPr lang="en-US" dirty="0" smtClean="0"/>
              <a:t>Avoids other activities in order to participate in interest</a:t>
            </a:r>
            <a:endParaRPr lang="en-US" dirty="0"/>
          </a:p>
        </p:txBody>
      </p:sp>
    </p:spTree>
    <p:extLst>
      <p:ext uri="{BB962C8B-B14F-4D97-AF65-F5344CB8AC3E}">
        <p14:creationId xmlns:p14="http://schemas.microsoft.com/office/powerpoint/2010/main" val="3126437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Repetitive Behaviors</a:t>
            </a:r>
            <a:endParaRPr lang="en-US" dirty="0"/>
          </a:p>
        </p:txBody>
      </p:sp>
      <p:sp>
        <p:nvSpPr>
          <p:cNvPr id="3" name="Content Placeholder 2"/>
          <p:cNvSpPr>
            <a:spLocks noGrp="1"/>
          </p:cNvSpPr>
          <p:nvPr>
            <p:ph idx="1"/>
          </p:nvPr>
        </p:nvSpPr>
        <p:spPr/>
        <p:txBody>
          <a:bodyPr>
            <a:normAutofit lnSpcReduction="10000"/>
          </a:bodyPr>
          <a:lstStyle/>
          <a:p>
            <a:r>
              <a:rPr lang="en-US" dirty="0" smtClean="0"/>
              <a:t>flapping arms or hands </a:t>
            </a:r>
          </a:p>
          <a:p>
            <a:r>
              <a:rPr lang="en-US" dirty="0" smtClean="0"/>
              <a:t>flipping fingers in front of eyes </a:t>
            </a:r>
          </a:p>
          <a:p>
            <a:r>
              <a:rPr lang="en-US" dirty="0" smtClean="0"/>
              <a:t>making repetitive sounds  </a:t>
            </a:r>
          </a:p>
          <a:p>
            <a:r>
              <a:rPr lang="en-US" dirty="0" smtClean="0"/>
              <a:t>jumping up and down </a:t>
            </a:r>
          </a:p>
          <a:p>
            <a:r>
              <a:rPr lang="en-US" dirty="0" smtClean="0"/>
              <a:t>clenching muscles or turning in circles</a:t>
            </a:r>
          </a:p>
          <a:p>
            <a:r>
              <a:rPr lang="en-US" dirty="0"/>
              <a:t>s</a:t>
            </a:r>
            <a:r>
              <a:rPr lang="en-US" dirty="0" smtClean="0"/>
              <a:t>elf injury</a:t>
            </a:r>
          </a:p>
          <a:p>
            <a:r>
              <a:rPr lang="en-US" dirty="0"/>
              <a:t>n</a:t>
            </a:r>
            <a:r>
              <a:rPr lang="en-US" dirty="0" smtClean="0"/>
              <a:t>ail biting</a:t>
            </a:r>
          </a:p>
          <a:p>
            <a:r>
              <a:rPr lang="en-US" dirty="0" smtClean="0"/>
              <a:t>rocking</a:t>
            </a:r>
          </a:p>
          <a:p>
            <a:endParaRPr lang="en-US" dirty="0"/>
          </a:p>
        </p:txBody>
      </p:sp>
    </p:spTree>
    <p:extLst>
      <p:ext uri="{BB962C8B-B14F-4D97-AF65-F5344CB8AC3E}">
        <p14:creationId xmlns:p14="http://schemas.microsoft.com/office/powerpoint/2010/main" val="4020829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1312</Words>
  <Application>Microsoft Office PowerPoint</Application>
  <PresentationFormat>On-screen Show (4:3)</PresentationFormat>
  <Paragraphs>159</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Autism Across the Spectrum</vt:lpstr>
      <vt:lpstr>What is Autism</vt:lpstr>
      <vt:lpstr>The autism spectrum includes 5 diagnoses</vt:lpstr>
      <vt:lpstr>Autism/Asperger’s</vt:lpstr>
      <vt:lpstr>Asperger Syndrome</vt:lpstr>
      <vt:lpstr>Pervasive Developmental Disorder – NOS</vt:lpstr>
      <vt:lpstr>Difficulties with social interaction</vt:lpstr>
      <vt:lpstr>Obsessive Interests</vt:lpstr>
      <vt:lpstr>Repetitive Behaviors</vt:lpstr>
      <vt:lpstr>Rigidity/Insistence on routines</vt:lpstr>
      <vt:lpstr>Nonverbal communication</vt:lpstr>
      <vt:lpstr>Verbal Communication</vt:lpstr>
      <vt:lpstr>Unusual Reactions to Sensory Input</vt:lpstr>
      <vt:lpstr>Melt downs and adverse behaviors</vt:lpstr>
      <vt:lpstr>Childhood Disintegrative Disorder  </vt:lpstr>
      <vt:lpstr>Rett’s Disorder</vt:lpstr>
      <vt:lpstr>Seeking a diagnosis</vt:lpstr>
      <vt:lpstr>Now What?</vt:lpstr>
      <vt:lpstr>Which approach is right for my child?</vt:lpstr>
    </vt:vector>
  </TitlesOfParts>
  <Company>Childhood Autism therapies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Across the Spectrum</dc:title>
  <dc:creator>Mike</dc:creator>
  <cp:lastModifiedBy>Mike</cp:lastModifiedBy>
  <cp:revision>26</cp:revision>
  <dcterms:created xsi:type="dcterms:W3CDTF">2011-03-26T17:57:31Z</dcterms:created>
  <dcterms:modified xsi:type="dcterms:W3CDTF">2011-04-06T05:32:27Z</dcterms:modified>
</cp:coreProperties>
</file>